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358" r:id="rId8"/>
    <p:sldId id="262" r:id="rId9"/>
    <p:sldId id="265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357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60" r:id="rId28"/>
    <p:sldId id="359" r:id="rId29"/>
    <p:sldId id="282" r:id="rId30"/>
    <p:sldId id="284" r:id="rId31"/>
    <p:sldId id="363" r:id="rId32"/>
    <p:sldId id="361" r:id="rId33"/>
    <p:sldId id="362" r:id="rId34"/>
    <p:sldId id="285" r:id="rId35"/>
    <p:sldId id="287" r:id="rId36"/>
    <p:sldId id="288" r:id="rId37"/>
    <p:sldId id="364" r:id="rId38"/>
    <p:sldId id="289" r:id="rId39"/>
    <p:sldId id="290" r:id="rId40"/>
    <p:sldId id="291" r:id="rId41"/>
    <p:sldId id="292" r:id="rId42"/>
    <p:sldId id="293" r:id="rId43"/>
    <p:sldId id="365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433" autoAdjust="0"/>
    <p:restoredTop sz="94660"/>
  </p:normalViewPr>
  <p:slideViewPr>
    <p:cSldViewPr>
      <p:cViewPr varScale="1">
        <p:scale>
          <a:sx n="74" d="100"/>
          <a:sy n="74" d="100"/>
        </p:scale>
        <p:origin x="-10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18E64-CE68-41E4-A2D1-45E143B18002}" type="datetimeFigureOut">
              <a:rPr lang="en-US" smtClean="0"/>
              <a:pPr/>
              <a:t>11/11/2010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42F01-8087-46A3-A267-91D50A9C0BE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6857E2-37AC-410E-A838-70560845FEC2}" type="slidenum">
              <a:rPr lang="en-US">
                <a:latin typeface="Arial" charset="0"/>
                <a:cs typeface="Arial" charset="0"/>
              </a:rPr>
              <a:pPr/>
              <a:t>18</a:t>
            </a:fld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Useful lower dimensional representation. (</a:t>
            </a:r>
            <a:r>
              <a:rPr lang="en-US" dirty="0" err="1" smtClean="0"/>
              <a:t>Intepretability</a:t>
            </a:r>
            <a:r>
              <a:rPr lang="en-US" dirty="0" smtClean="0"/>
              <a:t> is an issue)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42F01-8087-46A3-A267-91D50A9C0BE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Topic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Source:  “Topic models”,  David </a:t>
            </a:r>
            <a:r>
              <a:rPr lang="en-US" dirty="0" err="1" smtClean="0"/>
              <a:t>Blei</a:t>
            </a:r>
            <a:r>
              <a:rPr lang="en-US" dirty="0" smtClean="0"/>
              <a:t>, MLSS ‘09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5097" y="1600200"/>
            <a:ext cx="643380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modeling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7250" y="1767681"/>
            <a:ext cx="74295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behind LDA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7608" y="1600200"/>
            <a:ext cx="530878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3213" y="1600200"/>
            <a:ext cx="661757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posterior distribution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1820" y="1600200"/>
            <a:ext cx="654035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92162"/>
          </a:xfrm>
        </p:spPr>
        <p:txBody>
          <a:bodyPr/>
          <a:lstStyle/>
          <a:p>
            <a:r>
              <a:rPr lang="en-US" dirty="0" smtClean="0"/>
              <a:t>Graphical models (Aside)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838200"/>
            <a:ext cx="661035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4724401"/>
            <a:ext cx="7372350" cy="213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model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6218" y="1600200"/>
            <a:ext cx="627156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Dirichlet</a:t>
            </a:r>
            <a:r>
              <a:rPr lang="en-US" dirty="0" smtClean="0"/>
              <a:t> distribution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371600"/>
            <a:ext cx="7496175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Times New Roman" pitchFamily="18" charset="0"/>
              </a:rPr>
              <a:t>Dirichlet Examples</a:t>
            </a: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76400"/>
            <a:ext cx="8551863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600200" y="5105400"/>
            <a:ext cx="32716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Darker implies lower magnitude</a:t>
            </a:r>
          </a:p>
          <a:p>
            <a:endParaRPr lang="en-US" dirty="0" smtClean="0"/>
          </a:p>
          <a:p>
            <a:r>
              <a:rPr lang="en-US" dirty="0" smtClean="0"/>
              <a:t>\alpha &lt; 1 leads to sparser topics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3501" y="1600200"/>
            <a:ext cx="681699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14400"/>
            <a:ext cx="87630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Topic modeling - Motivation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667000"/>
            <a:ext cx="73056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in LDA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0753" y="1600200"/>
            <a:ext cx="732249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inference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626" y="1219200"/>
            <a:ext cx="746141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inference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295400"/>
            <a:ext cx="7621493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 </a:t>
            </a:r>
            <a:r>
              <a:rPr lang="en-US" dirty="0" err="1" smtClean="0"/>
              <a:t>vs</a:t>
            </a:r>
            <a:r>
              <a:rPr lang="en-US" dirty="0" smtClean="0"/>
              <a:t> words</a:t>
            </a:r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648619"/>
            <a:ext cx="640080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Explore and browse document collections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1447800"/>
            <a:ext cx="5135009" cy="5018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LDA “work” ?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477443"/>
            <a:ext cx="7600950" cy="45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is modular, general, useful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600200"/>
            <a:ext cx="7757302" cy="481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is modular, general, useful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775" y="1843087"/>
            <a:ext cx="7191375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 is modular, general, useful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600200"/>
            <a:ext cx="7620000" cy="482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Approximate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excellent reference is “On smoothing and inference for topic models” </a:t>
            </a:r>
            <a:r>
              <a:rPr lang="en-US" dirty="0" smtClean="0"/>
              <a:t>Asuncion et al. (2009).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Discover topics from a corpus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4551" y="1600200"/>
            <a:ext cx="583489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Posterior distribution for LDA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097" y="1371600"/>
            <a:ext cx="6851805" cy="449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47800" y="6096000"/>
            <a:ext cx="583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only parameters we need to estimate  are   \alpha, \beta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Posterior distribution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325771"/>
            <a:ext cx="8184893" cy="4922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Posterior distribution for LDA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integrate out either \theta or z, but not both</a:t>
            </a:r>
          </a:p>
          <a:p>
            <a:r>
              <a:rPr lang="en-US" dirty="0" smtClean="0"/>
              <a:t>Marginalize \theta =&gt;  z ~ </a:t>
            </a:r>
            <a:r>
              <a:rPr lang="en-US" dirty="0" err="1" smtClean="0"/>
              <a:t>Polya</a:t>
            </a:r>
            <a:r>
              <a:rPr lang="en-US" dirty="0" smtClean="0"/>
              <a:t> (\alpha)</a:t>
            </a:r>
          </a:p>
          <a:p>
            <a:r>
              <a:rPr lang="en-US" dirty="0" err="1" smtClean="0"/>
              <a:t>Polya</a:t>
            </a:r>
            <a:r>
              <a:rPr lang="en-US" dirty="0" smtClean="0"/>
              <a:t> distribution also known as </a:t>
            </a:r>
            <a:r>
              <a:rPr lang="en-US" dirty="0" err="1" smtClean="0"/>
              <a:t>Dirichlet</a:t>
            </a:r>
            <a:r>
              <a:rPr lang="en-US" dirty="0" smtClean="0"/>
              <a:t> compound multinomial (models “</a:t>
            </a:r>
            <a:r>
              <a:rPr lang="en-US" dirty="0" err="1" smtClean="0"/>
              <a:t>burstiness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Most algorithms marginalize out \theta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/>
              <a:t>MAP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76600"/>
            <a:ext cx="8229600" cy="2849563"/>
          </a:xfrm>
        </p:spPr>
        <p:txBody>
          <a:bodyPr/>
          <a:lstStyle/>
          <a:p>
            <a:r>
              <a:rPr lang="en-US" dirty="0" smtClean="0"/>
              <a:t>Integrate out z</a:t>
            </a:r>
          </a:p>
          <a:p>
            <a:r>
              <a:rPr lang="en-US" dirty="0" smtClean="0"/>
              <a:t>Treat \theta as random variable</a:t>
            </a:r>
          </a:p>
          <a:p>
            <a:r>
              <a:rPr lang="en-US" dirty="0" smtClean="0"/>
              <a:t>Can use EM algorithm</a:t>
            </a:r>
          </a:p>
          <a:p>
            <a:r>
              <a:rPr lang="en-US" dirty="0" smtClean="0"/>
              <a:t>Updates very similar to that of PLSA (except for additional regularization terms)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143000"/>
            <a:ext cx="621982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Collapsed Gibbs sampling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4413" y="1600200"/>
            <a:ext cx="677517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Variational inference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990600"/>
            <a:ext cx="7646434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62000" y="5867400"/>
            <a:ext cx="765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 think of this as extension of EM where we compute expectations </a:t>
            </a:r>
            <a:r>
              <a:rPr lang="en-US" dirty="0" err="1" smtClean="0"/>
              <a:t>w.r.t</a:t>
            </a:r>
            <a:r>
              <a:rPr lang="en-US" dirty="0" smtClean="0"/>
              <a:t>  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variational</a:t>
            </a:r>
            <a:r>
              <a:rPr lang="en-US" dirty="0" smtClean="0"/>
              <a:t> distribution” instead of true posterior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field </a:t>
            </a:r>
            <a:r>
              <a:rPr lang="en-US" dirty="0" err="1" smtClean="0"/>
              <a:t>variational</a:t>
            </a:r>
            <a:r>
              <a:rPr lang="en-US" dirty="0" smtClean="0"/>
              <a:t> inference</a:t>
            </a:r>
            <a:endParaRPr 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00200"/>
            <a:ext cx="8234649" cy="4658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MFVI and conditional exponential families</a:t>
            </a:r>
            <a:endParaRPr 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590800"/>
            <a:ext cx="7077075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MFVI and conditional exponential families</a:t>
            </a:r>
            <a:endParaRPr 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828800"/>
            <a:ext cx="8328447" cy="382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Variational inference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447800"/>
            <a:ext cx="8153400" cy="49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 connections between topics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6971" y="1600200"/>
            <a:ext cx="705005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Variational inference for LDA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3450" y="1643856"/>
            <a:ext cx="7277100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Variational inference for LDA</a:t>
            </a:r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8568" y="1600200"/>
            <a:ext cx="730686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Variational inference for LDA</a:t>
            </a:r>
            <a:endParaRPr 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524000"/>
            <a:ext cx="7052072" cy="4701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Collapsed </a:t>
            </a:r>
            <a:r>
              <a:rPr lang="en-US" dirty="0" err="1" smtClean="0"/>
              <a:t>variational</a:t>
            </a:r>
            <a:r>
              <a:rPr lang="en-US" dirty="0" smtClean="0"/>
              <a:t>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MFVI: \theta, z assumed to be independent</a:t>
            </a:r>
          </a:p>
          <a:p>
            <a:r>
              <a:rPr lang="en-US" dirty="0" smtClean="0"/>
              <a:t>\theta can be marginalized out exactly</a:t>
            </a:r>
          </a:p>
          <a:p>
            <a:r>
              <a:rPr lang="en-US" dirty="0" smtClean="0"/>
              <a:t>Variational inference algorithm operating on the “collapsed space” as CGS</a:t>
            </a:r>
          </a:p>
          <a:p>
            <a:r>
              <a:rPr lang="en-US" dirty="0" smtClean="0"/>
              <a:t>Strictly better lower bound than VB</a:t>
            </a:r>
          </a:p>
          <a:p>
            <a:r>
              <a:rPr lang="en-US" dirty="0" smtClean="0"/>
              <a:t>Can think of “soft” CGS where we propagate uncertainty by using probabilities than samples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the topics</a:t>
            </a:r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524000"/>
            <a:ext cx="7589623" cy="4735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comparison</a:t>
            </a:r>
            <a:endParaRPr 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371600"/>
            <a:ext cx="798733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updates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6019801"/>
            <a:ext cx="6776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“On smoothing and inference for topic models” Asuncion et al. (2009).</a:t>
            </a:r>
          </a:p>
          <a:p>
            <a:endParaRPr lang="en-US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600200"/>
            <a:ext cx="520598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2819399"/>
            <a:ext cx="3810000" cy="77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2895600"/>
            <a:ext cx="392723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00200" y="3657599"/>
            <a:ext cx="3200400" cy="859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76400" y="4495800"/>
            <a:ext cx="5394754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38200" y="18288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4400" y="30480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VB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" y="381000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CVB0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4648200"/>
            <a:ext cx="557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CGS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of inference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Depends on vocabulary size (V) , number of words per document (say </a:t>
            </a:r>
            <a:r>
              <a:rPr lang="en-US" dirty="0" err="1" smtClean="0"/>
              <a:t>N_i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Collapsed algorithms – Not parallelizable</a:t>
            </a:r>
          </a:p>
          <a:p>
            <a:r>
              <a:rPr lang="en-US" dirty="0" smtClean="0"/>
              <a:t>CGS - need to draw multiple samples of topic assignments for multiple occurrences of same word (slow when </a:t>
            </a:r>
            <a:r>
              <a:rPr lang="en-US" dirty="0" err="1" smtClean="0"/>
              <a:t>N_i</a:t>
            </a:r>
            <a:r>
              <a:rPr lang="en-US" dirty="0" smtClean="0"/>
              <a:t> &gt;&gt; V)</a:t>
            </a:r>
          </a:p>
          <a:p>
            <a:r>
              <a:rPr lang="en-US" dirty="0" smtClean="0"/>
              <a:t>MAP – Fast, but performs poor when </a:t>
            </a:r>
            <a:r>
              <a:rPr lang="en-US" dirty="0" err="1" smtClean="0"/>
              <a:t>N_i</a:t>
            </a:r>
            <a:r>
              <a:rPr lang="en-US" dirty="0" smtClean="0"/>
              <a:t> &lt;&lt; V</a:t>
            </a:r>
          </a:p>
          <a:p>
            <a:r>
              <a:rPr lang="en-US" dirty="0" smtClean="0"/>
              <a:t>CVB0 - Good tradeoff between computational complexity and perplexity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Supervised and relational topic models</a:t>
            </a:r>
            <a:endParaRPr lang="en-US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752600"/>
            <a:ext cx="8436154" cy="4196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LDA</a:t>
            </a:r>
            <a:endParaRPr 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1063" y="1600200"/>
            <a:ext cx="646187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09600"/>
            <a:ext cx="8686800" cy="8080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the evolution of topics over time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8290" y="1600200"/>
            <a:ext cx="738741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LDA</a:t>
            </a:r>
            <a:endParaRPr 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2095" y="1600200"/>
            <a:ext cx="693981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LDA</a:t>
            </a:r>
            <a:endParaRPr lang="en-US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204" y="1600200"/>
            <a:ext cx="7434909" cy="467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LDA</a:t>
            </a:r>
            <a:endParaRPr lang="en-US" dirty="0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0285" y="1600200"/>
            <a:ext cx="748342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Variational inference in </a:t>
            </a:r>
            <a:r>
              <a:rPr lang="en-US" dirty="0" err="1" smtClean="0"/>
              <a:t>sLDA</a:t>
            </a:r>
            <a:endParaRPr lang="en-US" dirty="0"/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0832" y="1600200"/>
            <a:ext cx="696233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estimation</a:t>
            </a:r>
            <a:endParaRPr lang="en-US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5248" y="1600200"/>
            <a:ext cx="735350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6822" y="1524000"/>
            <a:ext cx="7471816" cy="4487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Movie reviews</a:t>
            </a:r>
            <a:endParaRPr lang="en-US" dirty="0"/>
          </a:p>
        </p:txBody>
      </p:sp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4469" y="1371601"/>
            <a:ext cx="7657031" cy="4725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Diverse response types with GLMs</a:t>
            </a:r>
            <a:endParaRPr lang="en-US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524000"/>
            <a:ext cx="7628319" cy="4808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Multi class classification</a:t>
            </a:r>
            <a:endParaRPr lang="en-US" dirty="0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371600"/>
            <a:ext cx="8205601" cy="4601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topic models</a:t>
            </a:r>
            <a:endParaRPr 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1" y="1577182"/>
            <a:ext cx="7453312" cy="447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annotation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3450" y="1691481"/>
            <a:ext cx="72771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Upstream </a:t>
            </a:r>
            <a:r>
              <a:rPr lang="en-US" dirty="0" err="1" smtClean="0"/>
              <a:t>vs</a:t>
            </a:r>
            <a:r>
              <a:rPr lang="en-US" dirty="0" smtClean="0"/>
              <a:t> downstream models</a:t>
            </a:r>
            <a:endParaRPr lang="en-US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295400"/>
            <a:ext cx="5532532" cy="199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352800"/>
            <a:ext cx="5394850" cy="2179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5334000"/>
            <a:ext cx="6394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Upstream:         Conditional models</a:t>
            </a:r>
          </a:p>
          <a:p>
            <a:r>
              <a:rPr lang="en-US" dirty="0" smtClean="0"/>
              <a:t>Downstream:  The predictor variable is generated based on </a:t>
            </a:r>
          </a:p>
          <a:p>
            <a:r>
              <a:rPr lang="en-US" dirty="0" smtClean="0"/>
              <a:t>                            actually observed z than \theta which is E(</a:t>
            </a:r>
            <a:r>
              <a:rPr lang="en-US" dirty="0" err="1" smtClean="0"/>
              <a:t>z’s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topic models</a:t>
            </a:r>
            <a:endParaRPr lang="en-US" dirty="0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600200"/>
            <a:ext cx="7307834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topic models</a:t>
            </a:r>
            <a:endParaRPr lang="en-US" dirty="0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448" y="1600200"/>
            <a:ext cx="671510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topic models</a:t>
            </a:r>
            <a:endParaRPr lang="en-US" dirty="0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524000"/>
            <a:ext cx="7696809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Predictive performance of one type given the other</a:t>
            </a:r>
            <a:endParaRPr lang="en-US" dirty="0"/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2928" y="1600200"/>
            <a:ext cx="709814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links from documents</a:t>
            </a:r>
            <a:endParaRPr lang="en-US" dirty="0"/>
          </a:p>
        </p:txBody>
      </p:sp>
      <p:pic>
        <p:nvPicPr>
          <p:cNvPr id="593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7814" y="1600200"/>
            <a:ext cx="710837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links from documents</a:t>
            </a:r>
            <a:endParaRPr lang="en-US" dirty="0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4957" y="1600200"/>
            <a:ext cx="687408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we didn’t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selection:  Non parametric Bayesian approaches</a:t>
            </a:r>
          </a:p>
          <a:p>
            <a:r>
              <a:rPr lang="en-US" dirty="0" err="1" smtClean="0"/>
              <a:t>Hyperparameter</a:t>
            </a:r>
            <a:r>
              <a:rPr lang="en-US" dirty="0" smtClean="0"/>
              <a:t> tuning</a:t>
            </a:r>
          </a:p>
          <a:p>
            <a:r>
              <a:rPr lang="en-US" dirty="0" smtClean="0"/>
              <a:t>Evaluation can be a bit tricky (comparing approximate bounds) for LDA, but </a:t>
            </a:r>
            <a:r>
              <a:rPr lang="en-US" dirty="0" smtClean="0"/>
              <a:t>can use traditional metrics </a:t>
            </a:r>
            <a:r>
              <a:rPr lang="en-US" dirty="0" smtClean="0"/>
              <a:t>in supervised versions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Thank you!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Malleable:  Can be quickly extended for data with tags (side information), class label, etc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(approximate) inference methods can be readily translated in many cases </a:t>
            </a:r>
          </a:p>
          <a:p>
            <a:r>
              <a:rPr lang="en-US" dirty="0" smtClean="0"/>
              <a:t>Most datasets can </a:t>
            </a:r>
            <a:r>
              <a:rPr lang="en-US" dirty="0" smtClean="0"/>
              <a:t>be converted to ‘</a:t>
            </a:r>
            <a:r>
              <a:rPr lang="en-US" dirty="0" smtClean="0"/>
              <a:t>bag-of-words</a:t>
            </a:r>
            <a:r>
              <a:rPr lang="en-US" dirty="0" smtClean="0"/>
              <a:t>’ format using a codebook representation and LDA style models can be readily applied (can work with continuous observations too)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6172200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*YMMV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to ML research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371600"/>
            <a:ext cx="717305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95600"/>
            <a:ext cx="8229600" cy="1143000"/>
          </a:xfrm>
        </p:spPr>
        <p:txBody>
          <a:bodyPr/>
          <a:lstStyle/>
          <a:p>
            <a:r>
              <a:rPr lang="en-US" dirty="0" smtClean="0"/>
              <a:t>Latent </a:t>
            </a:r>
            <a:r>
              <a:rPr lang="en-US" dirty="0" err="1" smtClean="0"/>
              <a:t>Dirichlet</a:t>
            </a:r>
            <a:r>
              <a:rPr lang="en-US" dirty="0" smtClean="0"/>
              <a:t> Allocation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713</Words>
  <Application>Microsoft Office PowerPoint</Application>
  <PresentationFormat>On-screen Show (4:3)</PresentationFormat>
  <Paragraphs>178</Paragraphs>
  <Slides>68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Topic models</vt:lpstr>
      <vt:lpstr>Topic modeling - Motivation</vt:lpstr>
      <vt:lpstr>Discover topics from a corpus  </vt:lpstr>
      <vt:lpstr>Model connections between topics  </vt:lpstr>
      <vt:lpstr>Model the evolution of topics over time  </vt:lpstr>
      <vt:lpstr>Image annotation</vt:lpstr>
      <vt:lpstr>Extensions*</vt:lpstr>
      <vt:lpstr>Connection to ML research</vt:lpstr>
      <vt:lpstr>Latent Dirichlet Allocation</vt:lpstr>
      <vt:lpstr>LDA</vt:lpstr>
      <vt:lpstr>Probabilistic modeling</vt:lpstr>
      <vt:lpstr>Intuition behind LDA</vt:lpstr>
      <vt:lpstr>Generative model</vt:lpstr>
      <vt:lpstr>The posterior distribution</vt:lpstr>
      <vt:lpstr>Graphical models (Aside)</vt:lpstr>
      <vt:lpstr>LDA model</vt:lpstr>
      <vt:lpstr>Dirichlet distribution</vt:lpstr>
      <vt:lpstr>Dirichlet Examples</vt:lpstr>
      <vt:lpstr>LDA</vt:lpstr>
      <vt:lpstr>Inference in LDA</vt:lpstr>
      <vt:lpstr>Example inference</vt:lpstr>
      <vt:lpstr>Example inference</vt:lpstr>
      <vt:lpstr>Topics vs words</vt:lpstr>
      <vt:lpstr>Explore and browse document collections</vt:lpstr>
      <vt:lpstr>Why does LDA “work” ?</vt:lpstr>
      <vt:lpstr>LDA is modular, general, useful</vt:lpstr>
      <vt:lpstr>LDA is modular, general, useful</vt:lpstr>
      <vt:lpstr>LDA is modular, general, useful</vt:lpstr>
      <vt:lpstr>Approximate inference</vt:lpstr>
      <vt:lpstr>Posterior distribution for LDA</vt:lpstr>
      <vt:lpstr>Posterior distribution</vt:lpstr>
      <vt:lpstr>Posterior distribution for LDA</vt:lpstr>
      <vt:lpstr>MAP inference</vt:lpstr>
      <vt:lpstr>Collapsed Gibbs sampling</vt:lpstr>
      <vt:lpstr>Variational inference</vt:lpstr>
      <vt:lpstr>Mean field variational inference</vt:lpstr>
      <vt:lpstr>MFVI and conditional exponential families</vt:lpstr>
      <vt:lpstr>MFVI and conditional exponential families</vt:lpstr>
      <vt:lpstr>Variational inference</vt:lpstr>
      <vt:lpstr>Variational inference for LDA</vt:lpstr>
      <vt:lpstr>Variational inference for LDA</vt:lpstr>
      <vt:lpstr>Variational inference for LDA</vt:lpstr>
      <vt:lpstr>Collapsed variational inference</vt:lpstr>
      <vt:lpstr>Estimating the topics</vt:lpstr>
      <vt:lpstr>Inference comparison</vt:lpstr>
      <vt:lpstr>Comparison of updates</vt:lpstr>
      <vt:lpstr>Choice of inference algorithm</vt:lpstr>
      <vt:lpstr>Supervised and relational topic models</vt:lpstr>
      <vt:lpstr>Supervised LDA</vt:lpstr>
      <vt:lpstr>Supervised LDA</vt:lpstr>
      <vt:lpstr>Supervised LDA</vt:lpstr>
      <vt:lpstr>Supervised LDA</vt:lpstr>
      <vt:lpstr>Variational inference in sLDA</vt:lpstr>
      <vt:lpstr>ML estimation</vt:lpstr>
      <vt:lpstr>Prediction</vt:lpstr>
      <vt:lpstr>Example: Movie reviews</vt:lpstr>
      <vt:lpstr>Diverse response types with GLMs</vt:lpstr>
      <vt:lpstr>Example: Multi class classification</vt:lpstr>
      <vt:lpstr>Supervised topic models</vt:lpstr>
      <vt:lpstr>Upstream vs downstream models</vt:lpstr>
      <vt:lpstr>Relational topic models</vt:lpstr>
      <vt:lpstr>Relational topic models</vt:lpstr>
      <vt:lpstr>Relational topic models</vt:lpstr>
      <vt:lpstr>Predictive performance of one type given the other</vt:lpstr>
      <vt:lpstr>Predicting links from documents</vt:lpstr>
      <vt:lpstr>Predicting links from documents</vt:lpstr>
      <vt:lpstr>Things we didn’t address</vt:lpstr>
      <vt:lpstr>Thank you!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models</dc:title>
  <dc:creator/>
  <cp:lastModifiedBy>Balaji</cp:lastModifiedBy>
  <cp:revision>25</cp:revision>
  <dcterms:created xsi:type="dcterms:W3CDTF">2006-08-16T00:00:00Z</dcterms:created>
  <dcterms:modified xsi:type="dcterms:W3CDTF">2010-11-12T04:39:14Z</dcterms:modified>
</cp:coreProperties>
</file>